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9" r:id="rId2"/>
    <p:sldId id="278" r:id="rId3"/>
    <p:sldId id="277" r:id="rId4"/>
    <p:sldId id="260" r:id="rId5"/>
    <p:sldId id="257" r:id="rId6"/>
    <p:sldId id="290" r:id="rId7"/>
    <p:sldId id="266" r:id="rId8"/>
    <p:sldId id="296" r:id="rId9"/>
    <p:sldId id="292" r:id="rId10"/>
    <p:sldId id="294" r:id="rId11"/>
    <p:sldId id="297" r:id="rId12"/>
    <p:sldId id="301" r:id="rId13"/>
    <p:sldId id="302" r:id="rId14"/>
    <p:sldId id="300" r:id="rId15"/>
    <p:sldId id="270" r:id="rId16"/>
    <p:sldId id="286" r:id="rId17"/>
    <p:sldId id="30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84A2F-47F9-4998-89AF-578F6A4D9A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66489-1A15-469B-85D0-38732F03565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Психологическое сопровождение учащихся при подготовке к ЕГЭ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type="subTitle" idx="1"/>
          </p:nvPr>
        </p:nvSpPr>
        <p:spPr>
          <a:xfrm>
            <a:off x="714348" y="3643314"/>
            <a:ext cx="7772400" cy="2000264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Подготовила </a:t>
            </a:r>
          </a:p>
          <a:p>
            <a:pPr>
              <a:buNone/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педагог-психолог </a:t>
            </a:r>
          </a:p>
          <a:p>
            <a:pPr>
              <a:buNone/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МБОУ «СОШ №1 г. Тосно с углубленным изучением отдельных предметов»</a:t>
            </a:r>
          </a:p>
          <a:p>
            <a:pPr>
              <a:buNone/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Животова Татьяна Сергеевна</a:t>
            </a:r>
          </a:p>
          <a:p>
            <a:pPr>
              <a:buNone/>
            </a:pP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AutoShape 2" descr="https://im3-tub-ru.yandex.net/i?id=47e27a9dea40838f88c5dcf8a61aa83c&amp;n=2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532" name="Picture 4" descr="Стена ВКонтакт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643446"/>
            <a:ext cx="1785950" cy="1714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500702"/>
            <a:ext cx="818388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Рекомендации выпускникам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 время сдачи экзамена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1322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Сосредоточьтесь,  распределите время и силы, </a:t>
            </a:r>
          </a:p>
          <a:p>
            <a:pPr algn="ctr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выполнив следующие действия: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Без суеты, спокойно определите «хорошие» вопросы и отметьте (карандашом или галочкой);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Решите, на какие вопросы вы можете попытаться ответить, которые вы знаете;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«Плохие» вопросы отметьте крестиком;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Начинайте отвечать на те вопросы, в которых вы уверены! (каждый сам выбирает с чего начать)</a:t>
            </a:r>
          </a:p>
          <a:p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Спокойно отнеситесь, к тому, что все уже пишут ответы!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 каждого свой план выполнения своей стратегии работы.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643578"/>
            <a:ext cx="8183880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Рекомендации выпускникам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во время сдачи экзамена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132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Важность дыхания для регулировки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психоэмоционального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состояния трудно переоценить. Дыхание регулируется нервной системой.                    </a:t>
            </a:r>
          </a:p>
          <a:p>
            <a:pPr algn="ctr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Запомните: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МЕДЛЕННЫЙ ВДОХ И БЫСТРЫЙ ВЫДОХ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мобилизирует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функцию нервной системы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БЫСТРЫЙ ВДОХ И МЕДЛЕННЫЙ ВЫДОХ – успокаивает нервную систему.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Важно  научиться управлению тонусом мышц, движением: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Мышечная релаксация – наиболее простой способ – расслабление рук.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Массирование мочки уха большим и средний пальцем.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Массирование пальцев рук.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357166"/>
            <a:ext cx="7772400" cy="92868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Психологический портрет человека,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готового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успешно сдать экзамены: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285860"/>
            <a:ext cx="8183880" cy="5429288"/>
          </a:xfrm>
          <a:solidFill>
            <a:schemeClr val="accent1"/>
          </a:solidFill>
        </p:spPr>
        <p:txBody>
          <a:bodyPr>
            <a:normAutofit fontScale="25000" lnSpcReduction="2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200" b="1" dirty="0"/>
          </a:p>
          <a:p>
            <a:pPr marL="514350" indent="-514350">
              <a:lnSpc>
                <a:spcPct val="120000"/>
              </a:lnSpc>
              <a:buNone/>
            </a:pPr>
            <a:r>
              <a:rPr lang="ru-RU" sz="10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Уверен 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в своих силах. </a:t>
            </a:r>
          </a:p>
          <a:p>
            <a:pPr>
              <a:lnSpc>
                <a:spcPct val="120000"/>
              </a:lnSpc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2. Имеет 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и постоянно поддерживает позитивный настрой на успех. </a:t>
            </a:r>
          </a:p>
          <a:p>
            <a:pPr>
              <a:lnSpc>
                <a:spcPct val="120000"/>
              </a:lnSpc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3. Сам 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обеспечивает себе высокую степень мотивации к успешной сдаче экзамена.</a:t>
            </a:r>
          </a:p>
          <a:p>
            <a:pPr>
              <a:lnSpc>
                <a:spcPct val="120000"/>
              </a:lnSpc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4. Адекватно 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оценивает свои способности, имеет представление о специфике умственного труда.</a:t>
            </a:r>
          </a:p>
          <a:p>
            <a:pPr>
              <a:lnSpc>
                <a:spcPct val="120000"/>
              </a:lnSpc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5. Знает 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сильные и слабые стороны своего характера и умеет практически использовать эти знания.</a:t>
            </a:r>
          </a:p>
          <a:p>
            <a:pPr>
              <a:lnSpc>
                <a:spcPct val="120000"/>
              </a:lnSpc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6. Стойко 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преодолевает препятствия, появляющиеся на пути к достижению цели.</a:t>
            </a:r>
          </a:p>
          <a:p>
            <a:pPr>
              <a:lnSpc>
                <a:spcPct val="120000"/>
              </a:lnSpc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7. Извлекает 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рациональное зерно из критики в свой адрес, в меру самокритичен.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500042"/>
            <a:ext cx="8183880" cy="765808"/>
          </a:xfrm>
        </p:spPr>
        <p:txBody>
          <a:bodyPr>
            <a:noAutofit/>
          </a:bodyPr>
          <a:lstStyle/>
          <a:p>
            <a:pPr algn="ctr"/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Психологический портрет человека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9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готового успешно сдать экзамены: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502920" y="1357298"/>
            <a:ext cx="8183880" cy="5143536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Принимает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ответственные решения по поводу подготовки к экзаменам, инициативен в самоподготовке.</a:t>
            </a:r>
          </a:p>
          <a:p>
            <a:pPr>
              <a:lnSpc>
                <a:spcPct val="11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9. Формирует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вокруг себя интеллектуальную и творческую среду развития.</a:t>
            </a:r>
          </a:p>
          <a:p>
            <a:pPr>
              <a:lnSpc>
                <a:spcPct val="11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10. Умеет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ставить адекватные учебные задачи и поэтапно их решать.</a:t>
            </a:r>
          </a:p>
          <a:p>
            <a:pPr>
              <a:lnSpc>
                <a:spcPct val="11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11. Ценит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развивает в себе пунктуальность, обязательность, аккуратность.</a:t>
            </a:r>
          </a:p>
          <a:p>
            <a:pPr>
              <a:lnSpc>
                <a:spcPct val="11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12. Эффективно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использует время, отведенное на подготовку к экзаменам, не откладывает дел на потом.</a:t>
            </a:r>
          </a:p>
          <a:p>
            <a:pPr>
              <a:lnSpc>
                <a:spcPct val="11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13. Доводит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начатое дело до завершения. Успех или неудачу воспринимает как жизненный урок.</a:t>
            </a:r>
          </a:p>
          <a:p>
            <a:pPr>
              <a:lnSpc>
                <a:spcPct val="150000"/>
              </a:lnSpc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357826"/>
            <a:ext cx="8183880" cy="1143008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Рекомендации выпускникам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275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i="1" u="sng" dirty="0" smtClean="0">
                <a:latin typeface="Times New Roman" pitchFamily="18" charset="0"/>
                <a:cs typeface="Times New Roman" pitchFamily="18" charset="0"/>
              </a:rPr>
              <a:t>Вы психологически готовы к ЕГЭ если думаете так: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 хорошо представляю, как проходит ЕГЭ.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Полагаю, что смогу правильно распределить время и силы во время ЕГЭ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 знаю, как выбирать наилучший для меня способ выполнения заданий.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 волнуюсь, когда думаю о предстоящем экзамене.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Думаю, что смогу справиться с тревогой на экзамене.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Считаю, что могу сдать ЕГЭ на высокую оценку</a:t>
            </a:r>
          </a:p>
          <a:p>
            <a:pPr marL="514350" indent="-514350"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214290"/>
            <a:ext cx="8183880" cy="1051560"/>
          </a:xfrm>
        </p:spPr>
        <p:txBody>
          <a:bodyPr/>
          <a:lstStyle/>
          <a:p>
            <a:r>
              <a:rPr lang="ru-RU" sz="2800" b="1" dirty="0"/>
              <a:t>Психологический портрет человека, готового успешно сдать экзамены: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502920" y="1357298"/>
            <a:ext cx="8183880" cy="5143536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/>
              <a:t>1. Принимает </a:t>
            </a:r>
            <a:r>
              <a:rPr lang="ru-RU" sz="2000" dirty="0"/>
              <a:t>ответственные решения по поводу подготовки к экзаменам, инициативен в самоподготовке.</a:t>
            </a:r>
          </a:p>
          <a:p>
            <a:pPr>
              <a:lnSpc>
                <a:spcPct val="150000"/>
              </a:lnSpc>
            </a:pPr>
            <a:r>
              <a:rPr lang="ru-RU" sz="2000" dirty="0" smtClean="0"/>
              <a:t>2. Формирует </a:t>
            </a:r>
            <a:r>
              <a:rPr lang="ru-RU" sz="2000" dirty="0"/>
              <a:t>вокруг себя интеллектуальную и творческую среду развития.</a:t>
            </a:r>
          </a:p>
          <a:p>
            <a:pPr>
              <a:lnSpc>
                <a:spcPct val="150000"/>
              </a:lnSpc>
            </a:pPr>
            <a:r>
              <a:rPr lang="ru-RU" sz="2000" dirty="0" smtClean="0"/>
              <a:t>3. Умеет </a:t>
            </a:r>
            <a:r>
              <a:rPr lang="ru-RU" sz="2000" dirty="0"/>
              <a:t>ставить адекватные учебные задачи и поэтапно их решать.</a:t>
            </a:r>
          </a:p>
          <a:p>
            <a:pPr>
              <a:lnSpc>
                <a:spcPct val="150000"/>
              </a:lnSpc>
            </a:pPr>
            <a:r>
              <a:rPr lang="ru-RU" sz="2000" dirty="0" smtClean="0"/>
              <a:t>4. Ценит </a:t>
            </a:r>
            <a:r>
              <a:rPr lang="ru-RU" sz="2000" dirty="0"/>
              <a:t>и развивает в себе пунктуальность, обязательность, аккуратность.</a:t>
            </a:r>
          </a:p>
          <a:p>
            <a:pPr>
              <a:lnSpc>
                <a:spcPct val="150000"/>
              </a:lnSpc>
            </a:pPr>
            <a:r>
              <a:rPr lang="ru-RU" sz="2000" dirty="0" smtClean="0"/>
              <a:t>5. Эффективно </a:t>
            </a:r>
            <a:r>
              <a:rPr lang="ru-RU" sz="2000" dirty="0"/>
              <a:t>использует время, отведенное на подготовку к экзаменам, не откладывает дел на потом.</a:t>
            </a:r>
          </a:p>
          <a:p>
            <a:pPr>
              <a:lnSpc>
                <a:spcPct val="150000"/>
              </a:lnSpc>
            </a:pPr>
            <a:r>
              <a:rPr lang="ru-RU" sz="2000" dirty="0" smtClean="0"/>
              <a:t>6. Доводит </a:t>
            </a:r>
            <a:r>
              <a:rPr lang="ru-RU" sz="2000" dirty="0"/>
              <a:t>начатое дело до завершения. Успех или неудачу воспринимает как жизненный урок.</a:t>
            </a:r>
          </a:p>
          <a:p>
            <a:pPr>
              <a:lnSpc>
                <a:spcPct val="150000"/>
              </a:lnSpc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357826"/>
            <a:ext cx="8183880" cy="100013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Советы для родителей - поддержка ребёнка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283922" cy="5398978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160000"/>
              </a:lnSpc>
              <a:buNone/>
            </a:pP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Родительская поддержка – это процесс: </a:t>
            </a:r>
            <a:endParaRPr lang="ru-RU" sz="56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indent="-914400">
              <a:lnSpc>
                <a:spcPct val="160000"/>
              </a:lnSpc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1.  В ходе, которого родитель сосредотачивается на достоинствах ребенка с целью</a:t>
            </a:r>
          </a:p>
          <a:p>
            <a:pPr>
              <a:lnSpc>
                <a:spcPct val="160000"/>
              </a:lnSpc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укрепления его самооценки;</a:t>
            </a:r>
          </a:p>
          <a:p>
            <a:pPr>
              <a:lnSpc>
                <a:spcPct val="160000"/>
              </a:lnSpc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2.  Который  помогает ребенку поверить в себя и в свои способности. </a:t>
            </a:r>
            <a:endParaRPr lang="ru-RU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60000"/>
              </a:lnSpc>
              <a:buNone/>
            </a:pP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Для того, чтобы поддержать ребенка, необходимо: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6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Опираться на сильные стороны ребенка. </a:t>
            </a:r>
          </a:p>
          <a:p>
            <a:pPr>
              <a:lnSpc>
                <a:spcPct val="16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Избегать подчеркивания промахов ребенка. </a:t>
            </a:r>
          </a:p>
          <a:p>
            <a:pPr>
              <a:lnSpc>
                <a:spcPct val="16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Показывать, что Вы удовлетворены ребенком. </a:t>
            </a:r>
          </a:p>
          <a:p>
            <a:pPr>
              <a:lnSpc>
                <a:spcPct val="16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Уметь и хотеть демонстрировать любовь к ребенку. </a:t>
            </a:r>
          </a:p>
          <a:p>
            <a:pPr>
              <a:lnSpc>
                <a:spcPct val="16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Внести юмор во взаимоотношения с ребенком. </a:t>
            </a:r>
          </a:p>
          <a:p>
            <a:pPr>
              <a:lnSpc>
                <a:spcPct val="16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Проводить больше времени с ребенком. </a:t>
            </a:r>
          </a:p>
          <a:p>
            <a:pPr>
              <a:lnSpc>
                <a:spcPct val="16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Позволить самому решать проблемы там, где это      возможно. </a:t>
            </a:r>
          </a:p>
          <a:p>
            <a:pPr>
              <a:lnSpc>
                <a:spcPct val="16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Избегать дисциплинарных поощрений и наказаний. </a:t>
            </a:r>
            <a:endParaRPr lang="ru-RU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None/>
            </a:pP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Важно, чтобы родитель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научился принимать ребенка таким, какой он есть, включая все его достижения и промахи, а в общении с ним учитывать значение таких вещей, как тон, жесты, выражения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572140"/>
            <a:ext cx="8183880" cy="857256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Рекомендации выпускникам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Желаю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всем  школьникам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сдать ЕГЭ 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 максимальный балл – 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 все 100!</a:t>
            </a:r>
          </a:p>
          <a:p>
            <a:pPr algn="ctr">
              <a:buNone/>
            </a:pPr>
            <a:endParaRPr lang="ru-RU" dirty="0"/>
          </a:p>
        </p:txBody>
      </p:sp>
      <p:pic>
        <p:nvPicPr>
          <p:cNvPr id="1026" name="Picture 2" descr="Открытки сдача экзамена"/>
          <p:cNvPicPr>
            <a:picLocks noChangeAspect="1" noChangeArrowheads="1"/>
          </p:cNvPicPr>
          <p:nvPr/>
        </p:nvPicPr>
        <p:blipFill>
          <a:blip r:embed="rId2" cstate="print"/>
          <a:srcRect l="2344" t="7026" r="2734" b="5152"/>
          <a:stretch>
            <a:fillRect/>
          </a:stretch>
        </p:blipFill>
        <p:spPr bwMode="auto">
          <a:xfrm>
            <a:off x="5286380" y="3786190"/>
            <a:ext cx="3286148" cy="2071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Психологическое сопровождение учащихся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85786" y="714356"/>
          <a:ext cx="7643866" cy="4143404"/>
        </p:xfrm>
        <a:graphic>
          <a:graphicData uri="http://schemas.openxmlformats.org/drawingml/2006/table">
            <a:tbl>
              <a:tblPr/>
              <a:tblGrid>
                <a:gridCol w="7643866"/>
              </a:tblGrid>
              <a:tr h="4143404">
                <a:tc>
                  <a:txBody>
                    <a:bodyPr/>
                    <a:lstStyle/>
                    <a:p>
                      <a:r>
                        <a:rPr lang="ru-RU" sz="2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Слово </a:t>
                      </a:r>
                      <a:r>
                        <a:rPr lang="ru-RU" sz="2400" b="0" i="0" dirty="0">
                          <a:latin typeface="Times New Roman" pitchFamily="18" charset="0"/>
                          <a:cs typeface="Times New Roman" pitchFamily="18" charset="0"/>
                        </a:rPr>
                        <a:t>«экзамен» переводится с латинского как «</a:t>
                      </a:r>
                      <a:r>
                        <a:rPr lang="ru-RU" sz="2400" b="1" i="0" dirty="0">
                          <a:latin typeface="Times New Roman" pitchFamily="18" charset="0"/>
                          <a:cs typeface="Times New Roman" pitchFamily="18" charset="0"/>
                        </a:rPr>
                        <a:t>испытание</a:t>
                      </a:r>
                      <a:r>
                        <a:rPr lang="ru-RU" sz="2400" b="0" i="0" dirty="0">
                          <a:latin typeface="Times New Roman" pitchFamily="18" charset="0"/>
                          <a:cs typeface="Times New Roman" pitchFamily="18" charset="0"/>
                        </a:rPr>
                        <a:t>». </a:t>
                      </a:r>
                      <a:endParaRPr lang="ru-RU" sz="2400" b="0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И </a:t>
                      </a:r>
                      <a:r>
                        <a:rPr lang="ru-RU" sz="2400" b="0" i="0" dirty="0">
                          <a:latin typeface="Times New Roman" pitchFamily="18" charset="0"/>
                          <a:cs typeface="Times New Roman" pitchFamily="18" charset="0"/>
                        </a:rPr>
                        <a:t>именно испытаниями, сложными, подчас драматичными, становятся выпускные экзамены для выпускников. </a:t>
                      </a:r>
                      <a:endParaRPr lang="ru-RU" sz="2400" b="0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Экзамен </a:t>
                      </a:r>
                      <a:r>
                        <a:rPr lang="ru-RU" sz="2400" b="0" i="0" dirty="0">
                          <a:latin typeface="Times New Roman" pitchFamily="18" charset="0"/>
                          <a:cs typeface="Times New Roman" pitchFamily="18" charset="0"/>
                        </a:rPr>
                        <a:t>- самый ответственный период жизни каждого старшеклассника. Именно на экзамене подводиться итог учебной деятельности каждого учащегося. Чтобы успешно сдать экзамен, к нему необходимо хорошо подготовиться. </a:t>
                      </a:r>
                    </a:p>
                  </a:txBody>
                  <a:tcPr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Психологическое сопровождение учащихся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Говоря о  экзамене, особое внимание стоит обратить на те  средства психологической поддержки, которые воздействуют на психофизиологическом уровне.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Приколные ответы с картинками на аск"/>
          <p:cNvPicPr>
            <a:picLocks noChangeAspect="1" noChangeArrowheads="1"/>
          </p:cNvPicPr>
          <p:nvPr/>
        </p:nvPicPr>
        <p:blipFill>
          <a:blip r:embed="rId2" cstate="print"/>
          <a:srcRect l="10500" t="4913" r="11499" b="9934"/>
          <a:stretch>
            <a:fillRect/>
          </a:stretch>
        </p:blipFill>
        <p:spPr bwMode="auto">
          <a:xfrm>
            <a:off x="5500694" y="2857496"/>
            <a:ext cx="2928958" cy="2571768"/>
          </a:xfrm>
          <a:prstGeom prst="rect">
            <a:avLst/>
          </a:prstGeom>
          <a:noFill/>
        </p:spPr>
      </p:pic>
      <p:pic>
        <p:nvPicPr>
          <p:cNvPr id="19458" name="Picture 2" descr="Современная школа России всероссийская газет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2857496"/>
            <a:ext cx="3214710" cy="2571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«Как психологически подготовиться к сдаче единого государственного экзамена»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428736"/>
            <a:ext cx="8183880" cy="3289568"/>
          </a:xfrm>
        </p:spPr>
        <p:txBody>
          <a:bodyPr/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Цель занятий: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отработка с учащимися навыков психологической подготовки к экзаменам, повышение их уверенности в себе, в своих силах при сдаче экзаменов.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www.school99.ru/pictures/school99_psychexam/egye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500438"/>
            <a:ext cx="4052886" cy="2228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636"/>
            <a:ext cx="8183880" cy="85725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«Как психологически подготовиться к сдаче единого государственного экзамена»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560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/>
              <a:t>Задачи:</a:t>
            </a:r>
            <a:br>
              <a:rPr lang="ru-RU" b="1" i="1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Обучение выпускников способам релаксации и снятия эмоционального и физического напряжения, повышение сопротивляемости стрессу;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Обучение учащихся способам волевой мобилизации и способам поддержания рабочего самочувствия в ходе подготовки к экзаменам;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Обучение приемам активного запоминания.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13226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Равномерно распределяйте умственную нагрузку  при подготовке к экзаменам.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Заучивая материал,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повторяйте его по 20 минут. Эффективно повторение утром и перед сном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Чтобы перевести и закрепить информацию в долговременную память постепенно увеличивайте период между повторениями.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Воспроизводите материал своими словами, близко к тексту.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Память тренируется в процессе припоминания, а не чтения!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Чередуйте занятия и отдых: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50 минут умственной нагрузки/10 минут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двигательной активности или релаксационного отдыха.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Научитесь пользоваться техниками дыхательной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мышечной релаксации. Они очень помогут на экзамене!</a:t>
            </a:r>
          </a:p>
          <a:p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Думайте о том, что вы можете сделать,</a:t>
            </a:r>
          </a:p>
          <a:p>
            <a:pPr>
              <a:buNone/>
            </a:pP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     а не то, чего не можете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Международный институт рынка в Самаре - вопрос по ЕГЭ - test-the-best.r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68" y="3571876"/>
            <a:ext cx="1547800" cy="211929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500702"/>
            <a:ext cx="8183880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Рекомендации выпускникам за месяц до экзамена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своего времени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Сейчас, как никогда, вашему организму нужен полноценный сон,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увеличьте его время на час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1500174"/>
            <a:ext cx="78581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Рекомендуем сутки разделить на три части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Подготовка к экзаменам в школе и дома-8 часов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Спорт, прогулки на свежем воздухе- 8 часов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Сон - не менее 8 часов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AutoShape 2" descr="https://im0-tub-ru.yandex.net/i?id=180909542c6875fae91d5f685b8131df&amp;n=2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412" name="Picture 4" descr="Единый Государственный Экзамен - это новый... / . Технологии / Егэ действительно / Pinme.ru / Вика Незнанов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3786190"/>
            <a:ext cx="2928958" cy="1785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500702"/>
            <a:ext cx="8183880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Рекомендации выпускникам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период сдачи экзамена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5603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Рекомендуем правильно питаться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Питание должно быть 3-4 разовым, калорийным, богатым витаминами. Полезно употреблять в пищу шоколад, овощи, фрукты, рыбу, мясо.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Для улучшения памяти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морковь с растительным маслом, ананасовый сок.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Для концентрации внимания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половинка репчатого лука в день.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Для творческого озарения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чай из тмина (2 чайные ложки семян на чашку).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Для успеха в изучении наук: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капуста и лимон.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Для хорошего настроения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бананы – «фрукты счастья»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357826"/>
            <a:ext cx="818388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Рекомендации выпускникам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период сдачи экзамена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857232"/>
            <a:ext cx="8183880" cy="418795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Рассчитывайте свои силы, отдыхайте.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За день до экзамена следует прогуляться, хорошенько выспаться и морально подготовиться. Зубрить за ночь до ЕГЭ не имеет смысла, Вы не получите никакого результата, кроме переутомления.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Занимайтесь физическими упражнениями.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день экзамена избегайте споров с родителями, одноклассниками и других случаев, когда вы сердитесь.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250</TotalTime>
  <Words>1092</Words>
  <Application>Microsoft Office PowerPoint</Application>
  <PresentationFormat>Экран (4:3)</PresentationFormat>
  <Paragraphs>118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Аспект</vt:lpstr>
      <vt:lpstr>Психологическое сопровождение учащихся при подготовке к ЕГЭ </vt:lpstr>
      <vt:lpstr>Психологическое сопровождение учащихся</vt:lpstr>
      <vt:lpstr>Психологическое сопровождение учащихся</vt:lpstr>
      <vt:lpstr>                        «Как психологически подготовиться к сдаче единого государственного экзамена»</vt:lpstr>
      <vt:lpstr>«Как психологически подготовиться к сдаче единого государственного экзамена»</vt:lpstr>
      <vt:lpstr>Рекомендации выпускникам за месяц до экзамена</vt:lpstr>
      <vt:lpstr>Распределение своего времени</vt:lpstr>
      <vt:lpstr>Рекомендации выпускникам  в период сдачи экзамена</vt:lpstr>
      <vt:lpstr>Рекомендации выпускникам  в период сдачи экзамена</vt:lpstr>
      <vt:lpstr>Рекомендации выпускникам  во время сдачи экзамена</vt:lpstr>
      <vt:lpstr>Рекомендации выпускникам  во время сдачи экзамена</vt:lpstr>
      <vt:lpstr>Психологический портрет человека,  готового успешно сдать экзамены:</vt:lpstr>
      <vt:lpstr>Психологический портрет человека,  готового успешно сдать экзамены:</vt:lpstr>
      <vt:lpstr>Рекомендации выпускникам</vt:lpstr>
      <vt:lpstr>Психологический портрет человека, готового успешно сдать экзамены:</vt:lpstr>
      <vt:lpstr>Советы для родителей - поддержка ребёнка</vt:lpstr>
      <vt:lpstr>Рекомендации выпускникам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«Как психологически подготовиться к сдаче единого государственного экзамена» </dc:title>
  <cp:lastModifiedBy>1</cp:lastModifiedBy>
  <cp:revision>28</cp:revision>
  <dcterms:modified xsi:type="dcterms:W3CDTF">2020-03-27T05:46:43Z</dcterms:modified>
</cp:coreProperties>
</file>